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00334F7-F111-8988-EDEC-C7A8FD17A426}"/>
              </a:ext>
            </a:extLst>
          </p:cNvPr>
          <p:cNvSpPr/>
          <p:nvPr userDrawn="1"/>
        </p:nvSpPr>
        <p:spPr>
          <a:xfrm>
            <a:off x="4824008" y="-2"/>
            <a:ext cx="7367991" cy="2001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FE887-26E5-0D57-B3E2-F871F1AB5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9879"/>
          <a:stretch/>
        </p:blipFill>
        <p:spPr>
          <a:xfrm>
            <a:off x="5867143" y="2497174"/>
            <a:ext cx="6324857" cy="43608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92665FB-6531-C01E-D237-4390E02E5161}"/>
              </a:ext>
            </a:extLst>
          </p:cNvPr>
          <p:cNvSpPr/>
          <p:nvPr userDrawn="1"/>
        </p:nvSpPr>
        <p:spPr>
          <a:xfrm>
            <a:off x="4824009" y="-1"/>
            <a:ext cx="736799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49C0E-0CB6-E016-DD78-DD3DF618B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5099" y="1122363"/>
            <a:ext cx="5381625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0F4E3-9003-B892-8A9D-3F224926E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098" y="3602038"/>
            <a:ext cx="538162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C70B4-1CAE-48AD-733F-307B23122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961"/>
          <a:stretch/>
        </p:blipFill>
        <p:spPr>
          <a:xfrm>
            <a:off x="0" y="0"/>
            <a:ext cx="6864824" cy="6858000"/>
          </a:xfrm>
          <a:custGeom>
            <a:avLst/>
            <a:gdLst>
              <a:gd name="connsiteX0" fmla="*/ 0 w 6864824"/>
              <a:gd name="connsiteY0" fmla="*/ 0 h 6858000"/>
              <a:gd name="connsiteX1" fmla="*/ 5491859 w 6864824"/>
              <a:gd name="connsiteY1" fmla="*/ 0 h 6858000"/>
              <a:gd name="connsiteX2" fmla="*/ 6864824 w 6864824"/>
              <a:gd name="connsiteY2" fmla="*/ 6858000 h 6858000"/>
              <a:gd name="connsiteX3" fmla="*/ 0 w 68648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4824" h="6858000">
                <a:moveTo>
                  <a:pt x="0" y="0"/>
                </a:moveTo>
                <a:lnTo>
                  <a:pt x="5491859" y="0"/>
                </a:lnTo>
                <a:lnTo>
                  <a:pt x="6864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F563CA-036B-77C0-3957-F4D50BA45E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713890" y="217532"/>
            <a:ext cx="108000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A47AC6-7719-BA5B-1779-FE2ADCEC7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93890" y="257270"/>
            <a:ext cx="968169" cy="104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5958DC-5351-A475-0AF8-6D72A84A23AC}"/>
              </a:ext>
            </a:extLst>
          </p:cNvPr>
          <p:cNvSpPr txBox="1"/>
          <p:nvPr userDrawn="1"/>
        </p:nvSpPr>
        <p:spPr>
          <a:xfrm>
            <a:off x="1713890" y="1265782"/>
            <a:ext cx="29202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en-US" sz="1600" b="0" i="0" kern="1200" spc="100" baseline="0" dirty="0">
                <a:solidFill>
                  <a:schemeClr val="bg1"/>
                </a:solidFill>
                <a:effectLst/>
                <a:latin typeface="Haettenschweiler" panose="020B0706040902060204" pitchFamily="34" charset="0"/>
                <a:ea typeface="+mn-ea"/>
                <a:cs typeface="+mn-cs"/>
              </a:rPr>
              <a:t>Iranian Conference on Renewable Energies and Distributed Generation</a:t>
            </a:r>
            <a:br>
              <a:rPr lang="en-US" sz="1600" b="0" i="0" kern="1200" spc="100" baseline="0" dirty="0">
                <a:solidFill>
                  <a:schemeClr val="bg1"/>
                </a:solidFill>
                <a:effectLst/>
                <a:latin typeface="Haettenschweiler" panose="020B0706040902060204" pitchFamily="34" charset="0"/>
                <a:ea typeface="+mn-ea"/>
                <a:cs typeface="+mn-cs"/>
              </a:rPr>
            </a:br>
            <a:endParaRPr lang="en-US" sz="1600" b="0" i="0" kern="1200" spc="100" baseline="0" dirty="0">
              <a:solidFill>
                <a:schemeClr val="bg1"/>
              </a:solidFill>
              <a:effectLst/>
              <a:latin typeface="Haettenschweiler" panose="020B070604090206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E5648-2013-01B5-F51B-67ED12DF06CD}"/>
              </a:ext>
            </a:extLst>
          </p:cNvPr>
          <p:cNvSpPr txBox="1"/>
          <p:nvPr userDrawn="1"/>
        </p:nvSpPr>
        <p:spPr>
          <a:xfrm>
            <a:off x="1233024" y="1069049"/>
            <a:ext cx="6177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en-US" sz="4800" b="0" i="0" kern="1200" spc="100" baseline="0" dirty="0">
                <a:solidFill>
                  <a:schemeClr val="bg1"/>
                </a:solidFill>
                <a:effectLst/>
                <a:latin typeface="Haettenschweiler" panose="020B070604090206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1011B0-6C21-47A9-1A22-0E84817B92A3}"/>
              </a:ext>
            </a:extLst>
          </p:cNvPr>
          <p:cNvSpPr txBox="1"/>
          <p:nvPr userDrawn="1"/>
        </p:nvSpPr>
        <p:spPr>
          <a:xfrm>
            <a:off x="1233024" y="1812094"/>
            <a:ext cx="340109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368686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ffectLst/>
                <a:latin typeface="Haettenschweiler" panose="020B070604090206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دوازدهمین کنفرانس انرژی های تجدیدپذیر و تولید پراکنده</a:t>
            </a:r>
            <a:br>
              <a:rPr lang="en-US" sz="16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a-IR" sz="1600" b="1" dirty="0">
                <a:solidFill>
                  <a:schemeClr val="bg1"/>
                </a:solidFill>
              </a:rPr>
              <a:t>دانشگاه صنعتی قم</a:t>
            </a:r>
            <a:r>
              <a:rPr lang="en-US" sz="1600" b="1" dirty="0">
                <a:solidFill>
                  <a:schemeClr val="bg1"/>
                </a:solidFill>
              </a:rPr>
              <a:t> - </a:t>
            </a:r>
            <a:r>
              <a:rPr lang="fa-IR" sz="1600" b="1" dirty="0">
                <a:solidFill>
                  <a:schemeClr val="bg1"/>
                </a:solidFill>
              </a:rPr>
              <a:t>۰٨ اسفند ١٤۰٣</a:t>
            </a:r>
            <a:br>
              <a:rPr lang="en-US" sz="1600" b="1" dirty="0">
                <a:solidFill>
                  <a:schemeClr val="bg1"/>
                </a:solidFill>
              </a:rPr>
            </a:br>
            <a:endParaRPr lang="fa-IR" sz="1600" b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75B3A3-6028-24CC-FEC2-69C67BA0F8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88" y="257044"/>
            <a:ext cx="1084236" cy="3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4CCA47-06C4-3D47-148D-1C4FE634E1C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92" y="612713"/>
            <a:ext cx="42353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653E-83B5-4F70-8170-72183775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DBF3-AB29-AE20-C485-AA5794C26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C074-F29D-04C9-8200-09211BCC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57F-1588-4E66-B81C-8604406B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5957-5BFC-D553-A4A9-06B417E3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94A16-5848-0621-4E12-F6D33F68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22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F048-2CB9-900D-FDC6-FC779840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2EFF-C8E2-525C-BD24-AFF7C7D7E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1654175"/>
            <a:ext cx="578167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6B2A7-53EB-B2AA-A144-7A0E89DD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0525"/>
            <a:ext cx="578167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4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55DC2-21A1-6403-0FF7-3EA7ADE8E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1" y="1557338"/>
            <a:ext cx="57816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C2232-B5ED-D11B-516D-DB360B196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901" y="2381250"/>
            <a:ext cx="57816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ADEED-72A7-D3CF-4E29-410EFFCCF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7338"/>
            <a:ext cx="57816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7CA66-0809-61E0-5EAC-8162478CA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1250"/>
            <a:ext cx="578167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1DDAF5-8CD9-FFE2-3966-A34CFDF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79" y="136525"/>
            <a:ext cx="9604595" cy="1103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096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1542-D083-49D1-3099-5D0D5CD8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7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869D96B-37B5-041E-C4DB-805786E7B62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882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1AF27-3807-F21B-43FF-D47459DCC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1580763"/>
            <a:ext cx="11782424" cy="448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CAA80-FEED-320F-4ADE-29D3096845B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3" b="28714"/>
          <a:stretch/>
        </p:blipFill>
        <p:spPr>
          <a:xfrm>
            <a:off x="0" y="1"/>
            <a:ext cx="12192000" cy="1444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655678-50D0-E325-035E-04E3053C27BF}"/>
              </a:ext>
            </a:extLst>
          </p:cNvPr>
          <p:cNvSpPr/>
          <p:nvPr userDrawn="1"/>
        </p:nvSpPr>
        <p:spPr>
          <a:xfrm>
            <a:off x="-2" y="136525"/>
            <a:ext cx="12192002" cy="1128253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65755" marR="269875" algn="justLow" rtl="1">
              <a:lnSpc>
                <a:spcPct val="60000"/>
              </a:lnSpc>
              <a:spcAft>
                <a:spcPts val="800"/>
              </a:spcAft>
            </a:pPr>
            <a:endParaRPr lang="en-US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15F7E2-A0B2-7CE7-CEE3-64F7F8A421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94640" y="160382"/>
            <a:ext cx="108000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5091EB-46DF-931A-340F-D6C6132AB07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74640" y="200120"/>
            <a:ext cx="968169" cy="1044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B06AE-67F1-84BA-9FA0-AB5357D5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79" y="136525"/>
            <a:ext cx="9604595" cy="110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1467D4-DA10-2DFE-DB71-A328AAA6D80E}"/>
              </a:ext>
            </a:extLst>
          </p:cNvPr>
          <p:cNvSpPr txBox="1"/>
          <p:nvPr userDrawn="1"/>
        </p:nvSpPr>
        <p:spPr>
          <a:xfrm>
            <a:off x="8896350" y="6200776"/>
            <a:ext cx="3152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justLow" defTabSz="368686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ffectLst/>
                <a:latin typeface="Haettenschweiler" panose="020B070604090206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دوازدهمین کنفرانس انرژی های تجدیدپذیر و تولید پراکنده</a:t>
            </a:r>
            <a:br>
              <a:rPr lang="en-US" sz="16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dirty="0">
              <a:solidFill>
                <a:srgbClr val="FFFFFF"/>
              </a:solidFill>
              <a:effectLst/>
              <a:latin typeface="Haettenschweiler" panose="020B070604090206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58E2E0-A816-676E-1625-472AA92DBFAB}"/>
              </a:ext>
            </a:extLst>
          </p:cNvPr>
          <p:cNvSpPr txBox="1"/>
          <p:nvPr userDrawn="1"/>
        </p:nvSpPr>
        <p:spPr>
          <a:xfrm>
            <a:off x="634640" y="6195161"/>
            <a:ext cx="29202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en-US" sz="1600" b="0" i="0" kern="1200" spc="100" baseline="0" dirty="0">
                <a:solidFill>
                  <a:schemeClr val="bg1"/>
                </a:solidFill>
                <a:effectLst/>
                <a:latin typeface="Haettenschweiler" panose="020B0706040902060204" pitchFamily="34" charset="0"/>
                <a:ea typeface="+mn-ea"/>
                <a:cs typeface="+mn-cs"/>
              </a:rPr>
              <a:t>Iranian Conference on Renewable Energies and Distributed Generation</a:t>
            </a:r>
            <a:br>
              <a:rPr lang="en-US" sz="1600" b="0" i="0" kern="1200" spc="100" baseline="0" dirty="0">
                <a:solidFill>
                  <a:schemeClr val="bg1"/>
                </a:solidFill>
                <a:effectLst/>
                <a:latin typeface="Haettenschweiler" panose="020B0706040902060204" pitchFamily="34" charset="0"/>
                <a:ea typeface="+mn-ea"/>
                <a:cs typeface="+mn-cs"/>
              </a:rPr>
            </a:br>
            <a:endParaRPr lang="en-US" sz="1600" b="0" i="0" kern="1200" spc="100" baseline="0" dirty="0">
              <a:solidFill>
                <a:schemeClr val="bg1"/>
              </a:solidFill>
              <a:effectLst/>
              <a:latin typeface="Haettenschweiler" panose="020B070604090206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C259CC-A681-7D4D-8F6C-C0ABBADB3821}"/>
              </a:ext>
            </a:extLst>
          </p:cNvPr>
          <p:cNvSpPr txBox="1"/>
          <p:nvPr userDrawn="1"/>
        </p:nvSpPr>
        <p:spPr>
          <a:xfrm>
            <a:off x="153774" y="5998428"/>
            <a:ext cx="6177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en-US" sz="4800" b="0" i="0" kern="1200" spc="100" baseline="0" dirty="0">
                <a:solidFill>
                  <a:schemeClr val="bg1"/>
                </a:solidFill>
                <a:effectLst/>
                <a:latin typeface="Haettenschweiler" panose="020B070604090206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1BC2-5048-9762-B4F2-046EC5F11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349" y="112131"/>
            <a:ext cx="390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EB7957F-1588-4E66-B81C-8604406B2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5F08D-A5E8-65B3-F0F5-BD17B04F8DF4}"/>
              </a:ext>
            </a:extLst>
          </p:cNvPr>
          <p:cNvSpPr txBox="1"/>
          <p:nvPr userDrawn="1"/>
        </p:nvSpPr>
        <p:spPr>
          <a:xfrm>
            <a:off x="5161359" y="6242381"/>
            <a:ext cx="18026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fa-IR" sz="1400" b="1" dirty="0">
                <a:solidFill>
                  <a:schemeClr val="bg1"/>
                </a:solidFill>
              </a:rPr>
              <a:t>دانشگاه صنعتی قم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fa-IR" sz="1400" b="1" dirty="0">
                <a:solidFill>
                  <a:schemeClr val="bg1"/>
                </a:solidFill>
              </a:rPr>
              <a:t>۰٨ اسفند ١٤۰٣</a:t>
            </a:r>
            <a:br>
              <a:rPr lang="en-US" sz="1400" b="1" dirty="0">
                <a:solidFill>
                  <a:schemeClr val="bg1"/>
                </a:solidFill>
              </a:rPr>
            </a:br>
            <a:endParaRPr lang="fa-I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6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2AC2-A553-2809-D36E-5B9FCF0E9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45B68-00A0-FC81-3904-440F25AD5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Authors</a:t>
            </a:r>
          </a:p>
          <a:p>
            <a:r>
              <a:rPr lang="en-US" dirty="0" err="1"/>
              <a:t>Affilliation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5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C867-D659-F516-78B0-11AABA2B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E5C7-0B97-8B76-DEE0-7A8BEF4BC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mi, </a:t>
            </a:r>
            <a:r>
              <a:rPr lang="en-US" dirty="0" err="1"/>
              <a:t>varius</a:t>
            </a:r>
            <a:r>
              <a:rPr lang="en-US" dirty="0"/>
              <a:t> id diam id, </a:t>
            </a:r>
            <a:r>
              <a:rPr lang="en-US" dirty="0" err="1"/>
              <a:t>egestas</a:t>
            </a:r>
            <a:r>
              <a:rPr lang="en-US" dirty="0"/>
              <a:t> auctor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Duis in et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cursus </a:t>
            </a:r>
            <a:r>
              <a:rPr lang="en-US" dirty="0" err="1"/>
              <a:t>unus</a:t>
            </a:r>
            <a:r>
              <a:rPr lang="en-US" dirty="0"/>
              <a:t> di </a:t>
            </a:r>
            <a:r>
              <a:rPr lang="en-US" dirty="0" err="1"/>
              <a:t>ultrices</a:t>
            </a:r>
            <a:r>
              <a:rPr lang="en-US" dirty="0"/>
              <a:t> vel, </a:t>
            </a:r>
            <a:r>
              <a:rPr lang="en-US" dirty="0" err="1"/>
              <a:t>ullamcorper</a:t>
            </a:r>
            <a:r>
              <a:rPr lang="en-US" dirty="0"/>
              <a:t> ac et </a:t>
            </a:r>
            <a:r>
              <a:rPr lang="en-US" dirty="0" err="1"/>
              <a:t>augue</a:t>
            </a:r>
            <a:r>
              <a:rPr lang="en-US" dirty="0"/>
              <a:t>. Donec semper lorem vitae </a:t>
            </a:r>
            <a:r>
              <a:rPr lang="en-US" dirty="0" err="1"/>
              <a:t>urna</a:t>
            </a:r>
            <a:r>
              <a:rPr lang="en-US" dirty="0"/>
              <a:t> pulvinar, et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2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CDE1C4-972A-A129-414B-B15D4B06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55F34E-3845-221B-0683-5834D930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94" y="1433092"/>
            <a:ext cx="7876611" cy="47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5851-8603-FE01-47ED-F21CD672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DAC09-B2BD-7DE2-67F3-0D6C6B2A9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545073"/>
            <a:ext cx="8191500" cy="45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763-A06F-3714-EAF4-78DFDD55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3DC12-14C1-8B03-8664-BF2AA592B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74" y="1610213"/>
            <a:ext cx="5312252" cy="44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6930-48D2-4F5D-C6C8-77FEDE42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9D18F-8B15-79CE-788D-BC2076C1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968" y="1666875"/>
            <a:ext cx="5530063" cy="42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03A5C-E7CE-9B56-AA31-0BE9B411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ata Table " descr="Table 1">
            <a:extLst>
              <a:ext uri="{FF2B5EF4-FFF2-40B4-BE49-F238E27FC236}">
                <a16:creationId xmlns:a16="http://schemas.microsoft.com/office/drawing/2014/main" id="{0E345054-5F87-B734-C848-1B7A43060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227817"/>
              </p:ext>
            </p:extLst>
          </p:nvPr>
        </p:nvGraphicFramePr>
        <p:xfrm>
          <a:off x="171450" y="1581150"/>
          <a:ext cx="11782424" cy="4400550"/>
        </p:xfrm>
        <a:graphic>
          <a:graphicData uri="http://schemas.openxmlformats.org/drawingml/2006/table">
            <a:tbl>
              <a:tblPr firstRow="1" bandRow="1"/>
              <a:tblGrid>
                <a:gridCol w="275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7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10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n>
                            <a:noFill/>
                            <a:prstDash val="dash"/>
                          </a:ln>
                        </a:rPr>
                        <a:t>Table 1 - Title</a:t>
                      </a:r>
                      <a:endParaRPr lang="en-US" sz="20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algn="ctr"/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8.01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algn="ctr"/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7.99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5.77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6.44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4.50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3.11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9.55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1.12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6.15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8.00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6.18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8.21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2.16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3.11*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ln>
                            <a:noFill/>
                          </a:ln>
                          <a:effectLst/>
                        </a:rPr>
                        <a:t>7.17</a:t>
                      </a:r>
                      <a:endParaRPr lang="en-US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252" marR="70252" marT="35129" marB="3512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3.00</a:t>
                      </a:r>
                    </a:p>
                  </a:txBody>
                  <a:tcPr marL="70252" marR="70252" marT="35129" marB="351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9.70</a:t>
                      </a: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10.50</a:t>
                      </a:r>
                    </a:p>
                  </a:txBody>
                  <a:tcPr marL="70252" marR="70252" marT="35129" marB="351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  <a:cs typeface="B Nazanin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4.45</a:t>
                      </a:r>
                    </a:p>
                  </a:txBody>
                  <a:tcPr marL="70252" marR="70252" marT="35129" marB="35129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0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4AF9B2-D457-0C60-7376-418778AA9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3DB9E9-0B63-B956-808C-46DD21968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Calibri Light"/>
        <a:ea typeface=""/>
        <a:cs typeface="B Yekan"/>
      </a:majorFont>
      <a:minorFont>
        <a:latin typeface="Calibri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80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Haettenschweiler</vt:lpstr>
      <vt:lpstr>Office Theme</vt:lpstr>
      <vt:lpstr>Paper Title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Reza Rasouli</dc:creator>
  <cp:lastModifiedBy>Reza Rasouli</cp:lastModifiedBy>
  <cp:revision>2</cp:revision>
  <dcterms:created xsi:type="dcterms:W3CDTF">2025-02-08T14:06:04Z</dcterms:created>
  <dcterms:modified xsi:type="dcterms:W3CDTF">2025-02-08T14:38:28Z</dcterms:modified>
</cp:coreProperties>
</file>